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0C0A"/>
    <a:srgbClr val="461B16"/>
    <a:srgbClr val="5C321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-222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nė nuotrauka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 dirty="0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vadinima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a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elė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o pavadinimas kortelė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rba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pPr/>
              <a:t>10/21/2022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pPr/>
              <a:t>10/21/2022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 dirty="0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2.wdp"/><Relationship Id="rId7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microsoft.com/office/2007/relationships/hdphoto" Target="../media/hdphoto4.wdp"/><Relationship Id="rId5" Type="http://schemas.openxmlformats.org/officeDocument/2006/relationships/image" Target="../media/image15.jpeg"/><Relationship Id="rId10" Type="http://schemas.openxmlformats.org/officeDocument/2006/relationships/image" Target="../media/image19.png"/><Relationship Id="rId4" Type="http://schemas.openxmlformats.org/officeDocument/2006/relationships/image" Target="../media/image14.jpe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AD5E0028-12DF-17B5-4CC4-ACAC99EAE7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/>
          <a:lstStyle/>
          <a:p>
            <a:r>
              <a:rPr lang="lt-LT" sz="5600" dirty="0">
                <a:ln w="9525">
                  <a:solidFill>
                    <a:srgbClr val="200C0A"/>
                  </a:solidFill>
                  <a:prstDash val="solid"/>
                </a:ln>
                <a:solidFill>
                  <a:srgbClr val="C00000"/>
                </a:solidFill>
                <a:latin typeface="Georgia Pro Cond Black" panose="020B0604020202020204" pitchFamily="18" charset="0"/>
              </a:rPr>
              <a:t>„Ką radau miške“</a:t>
            </a: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xmlns="" id="{7C8F71BF-E7D4-5B15-98DE-9A871988DC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8" y="3657596"/>
            <a:ext cx="6815669" cy="1661655"/>
          </a:xfrm>
        </p:spPr>
        <p:txBody>
          <a:bodyPr>
            <a:normAutofit lnSpcReduction="1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lt-LT" sz="2800" b="1" u="none" strike="noStrike" kern="1200" normalizeH="0" baseline="0" noProof="0" dirty="0">
                <a:ln>
                  <a:solidFill>
                    <a:schemeClr val="accent5"/>
                  </a:solidFill>
                </a:ln>
                <a:solidFill>
                  <a:srgbClr val="200C0A"/>
                </a:solidFill>
                <a:uLnTx/>
                <a:uFillTx/>
                <a:latin typeface="Georgia Pro Cond Black"/>
                <a:ea typeface="Batang"/>
                <a:cs typeface="+mn-cs"/>
              </a:rPr>
              <a:t>„Pelėdžiukų“ grupės vaikai (3-4 m.)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endParaRPr kumimoji="0" lang="lt-LT" sz="2400" b="1" u="none" strike="noStrike" kern="1200" normalizeH="0" baseline="0" noProof="0" dirty="0">
              <a:ln>
                <a:solidFill>
                  <a:schemeClr val="accent5"/>
                </a:solidFill>
              </a:ln>
              <a:solidFill>
                <a:srgbClr val="200C0A"/>
              </a:solidFill>
              <a:uLnTx/>
              <a:uFillTx/>
              <a:latin typeface="Georgia Pro Cond Black"/>
              <a:ea typeface="Batang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endParaRPr kumimoji="0" lang="lt-LT" sz="2400" b="1" u="none" strike="noStrike" kern="1200" normalizeH="0" baseline="0" noProof="0" dirty="0">
              <a:ln>
                <a:solidFill>
                  <a:schemeClr val="accent5"/>
                </a:solidFill>
              </a:ln>
              <a:solidFill>
                <a:srgbClr val="200C0A"/>
              </a:solidFill>
              <a:uLnTx/>
              <a:uFillTx/>
              <a:latin typeface="Georgia Pro Cond Black"/>
              <a:ea typeface="Batang"/>
              <a:cs typeface="+mn-cs"/>
            </a:endParaRPr>
          </a:p>
          <a:p>
            <a:r>
              <a:rPr lang="lt-LT" sz="2000" b="1" dirty="0">
                <a:ln>
                  <a:solidFill>
                    <a:schemeClr val="accent5"/>
                  </a:solidFill>
                </a:ln>
                <a:solidFill>
                  <a:srgbClr val="200C0A"/>
                </a:solidFill>
                <a:latin typeface="Georgia Pro Cond Black" panose="020B0604020202020204" pitchFamily="18" charset="0"/>
              </a:rPr>
              <a:t>IU mokytoja Zubavičienė I.</a:t>
            </a:r>
          </a:p>
        </p:txBody>
      </p:sp>
    </p:spTree>
    <p:extLst>
      <p:ext uri="{BB962C8B-B14F-4D97-AF65-F5344CB8AC3E}">
        <p14:creationId xmlns:p14="http://schemas.microsoft.com/office/powerpoint/2010/main" xmlns="" val="1151187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96E20E02-48F3-04AB-BA15-F4666EF3B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2" y="982132"/>
            <a:ext cx="10923639" cy="1303867"/>
          </a:xfrm>
        </p:spPr>
        <p:txBody>
          <a:bodyPr>
            <a:normAutofit/>
          </a:bodyPr>
          <a:lstStyle/>
          <a:p>
            <a:pPr algn="l"/>
            <a:r>
              <a:rPr lang="lt-LT" sz="2800" b="1" i="1" dirty="0">
                <a:solidFill>
                  <a:srgbClr val="200C0A"/>
                </a:solidFill>
                <a:latin typeface="Georgia Pro Cond Black" panose="02040A06050405020203" pitchFamily="18" charset="0"/>
              </a:rPr>
              <a:t>Tikslas</a:t>
            </a:r>
            <a:r>
              <a:rPr lang="lt-LT" sz="2400" b="1" i="1" dirty="0">
                <a:solidFill>
                  <a:srgbClr val="200C0A"/>
                </a:solidFill>
                <a:latin typeface="Georgia Pro Cond Black" panose="02040A06050405020203" pitchFamily="18" charset="0"/>
              </a:rPr>
              <a:t> — skatinti tyrinėti aplinką, pastebėti vykstančius pokyčius gamtoje skirtingais metų laikais. Pajausti gerų emocijų, gebėti įvardinti spalvas ir atspalvius, juos suskaičiuoti.</a:t>
            </a:r>
          </a:p>
        </p:txBody>
      </p:sp>
      <p:pic>
        <p:nvPicPr>
          <p:cNvPr id="7" name="Turinio vietos rezervavimo ženklas 6">
            <a:extLst>
              <a:ext uri="{FF2B5EF4-FFF2-40B4-BE49-F238E27FC236}">
                <a16:creationId xmlns:a16="http://schemas.microsoft.com/office/drawing/2014/main" xmlns="" id="{57E53523-5C59-B0C9-FED2-E4759580A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23803" y="2503949"/>
            <a:ext cx="2591999" cy="3456000"/>
          </a:xfrm>
          <a:prstGeom prst="rect">
            <a:avLst/>
          </a:prstGeom>
          <a:ln>
            <a:solidFill>
              <a:schemeClr val="accent5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xmlns="" id="{3B79E803-4AC1-DF46-B364-B98D886F8A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4396" y="2503949"/>
            <a:ext cx="2591999" cy="3456000"/>
          </a:xfrm>
          <a:prstGeom prst="rect">
            <a:avLst/>
          </a:prstGeom>
          <a:ln>
            <a:solidFill>
              <a:schemeClr val="accent5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xmlns="" id="{E82E8A1A-3193-43E4-850C-D0CB658F43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4000" y="2503949"/>
            <a:ext cx="2592000" cy="3456000"/>
          </a:xfrm>
          <a:prstGeom prst="rect">
            <a:avLst/>
          </a:prstGeom>
          <a:ln>
            <a:solidFill>
              <a:schemeClr val="accent5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aveikslėlis 12">
            <a:extLst>
              <a:ext uri="{FF2B5EF4-FFF2-40B4-BE49-F238E27FC236}">
                <a16:creationId xmlns:a16="http://schemas.microsoft.com/office/drawing/2014/main" xmlns="" id="{ED336557-D583-F5B5-C7AC-B553C7B738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4198" y="2503949"/>
            <a:ext cx="2592000" cy="3456000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755531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12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xmlns="" id="{3F0E0E0F-8F41-71D2-59AF-3848345AD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612" y="710379"/>
            <a:ext cx="2038964" cy="2718618"/>
          </a:xfrm>
          <a:prstGeom prst="rect">
            <a:avLst/>
          </a:prstGeom>
          <a:ln>
            <a:solidFill>
              <a:schemeClr val="accent5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xmlns="" id="{2B6C38D0-6888-3B50-B69A-FCC7DF95F1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3703" y="710379"/>
            <a:ext cx="2038964" cy="2718619"/>
          </a:xfrm>
          <a:prstGeom prst="rect">
            <a:avLst/>
          </a:prstGeom>
          <a:ln>
            <a:solidFill>
              <a:schemeClr val="accent5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xmlns="" id="{A5042890-1DC2-5CF0-A9C9-D3A66F4459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9333" y="710379"/>
            <a:ext cx="2038964" cy="2718619"/>
          </a:xfrm>
          <a:prstGeom prst="rect">
            <a:avLst/>
          </a:prstGeom>
          <a:ln>
            <a:solidFill>
              <a:schemeClr val="accent5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xmlns="" id="{A60EF867-B722-4267-9610-2B9868C513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0424" y="710379"/>
            <a:ext cx="2038964" cy="2718619"/>
          </a:xfrm>
          <a:prstGeom prst="rect">
            <a:avLst/>
          </a:prstGeom>
          <a:ln>
            <a:solidFill>
              <a:schemeClr val="accent5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xmlns="" id="{2ABFD59F-A5B2-D42F-0949-A8380E78F6B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r="13300" b="23254"/>
          <a:stretch/>
        </p:blipFill>
        <p:spPr>
          <a:xfrm>
            <a:off x="1986116" y="3541140"/>
            <a:ext cx="2226650" cy="2628000"/>
          </a:xfrm>
          <a:prstGeom prst="rect">
            <a:avLst/>
          </a:prstGeom>
          <a:ln>
            <a:solidFill>
              <a:schemeClr val="accent5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aveikslėlis 12">
            <a:extLst>
              <a:ext uri="{FF2B5EF4-FFF2-40B4-BE49-F238E27FC236}">
                <a16:creationId xmlns:a16="http://schemas.microsoft.com/office/drawing/2014/main" xmlns="" id="{F88F5EEB-7CAB-A253-146D-085E488E43D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1481"/>
          <a:stretch/>
        </p:blipFill>
        <p:spPr>
          <a:xfrm>
            <a:off x="7394088" y="3500285"/>
            <a:ext cx="2226649" cy="2628000"/>
          </a:xfrm>
          <a:prstGeom prst="rect">
            <a:avLst/>
          </a:prstGeom>
          <a:ln>
            <a:solidFill>
              <a:schemeClr val="accent5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1940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amtinė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78</TotalTime>
  <Words>46</Words>
  <Application>Microsoft Office PowerPoint</Application>
  <PresentationFormat>Custom</PresentationFormat>
  <Paragraphs>6</Paragraphs>
  <Slides>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Gamtinė</vt:lpstr>
      <vt:lpstr>„Ką radau miške“</vt:lpstr>
      <vt:lpstr>Tikslas — skatinti tyrinėti aplinką, pastebėti vykstančius pokyčius gamtoje skirtingais metų laikais. Pajausti gerų emocijų, gebėti įvardinti spalvas ir atspalvius, juos suskaičiuoti.</vt:lpstr>
      <vt:lpstr>Slide 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„Ką radau miške“</dc:title>
  <dc:creator>musuingute@gmail.com</dc:creator>
  <cp:lastModifiedBy>h</cp:lastModifiedBy>
  <cp:revision>1</cp:revision>
  <dcterms:created xsi:type="dcterms:W3CDTF">2022-10-20T12:38:59Z</dcterms:created>
  <dcterms:modified xsi:type="dcterms:W3CDTF">2022-10-21T05:55:00Z</dcterms:modified>
</cp:coreProperties>
</file>